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79" r:id="rId5"/>
    <p:sldId id="280" r:id="rId6"/>
    <p:sldId id="281" r:id="rId7"/>
    <p:sldId id="283" r:id="rId8"/>
    <p:sldId id="286" r:id="rId9"/>
    <p:sldId id="282" r:id="rId10"/>
    <p:sldId id="287" r:id="rId11"/>
    <p:sldId id="289" r:id="rId12"/>
    <p:sldId id="290" r:id="rId13"/>
    <p:sldId id="291" r:id="rId14"/>
    <p:sldId id="288" r:id="rId15"/>
    <p:sldId id="292" r:id="rId16"/>
    <p:sldId id="311" r:id="rId17"/>
    <p:sldId id="293" r:id="rId18"/>
    <p:sldId id="294" r:id="rId19"/>
    <p:sldId id="297" r:id="rId20"/>
    <p:sldId id="298" r:id="rId21"/>
    <p:sldId id="295" r:id="rId22"/>
    <p:sldId id="296" r:id="rId23"/>
    <p:sldId id="299" r:id="rId24"/>
    <p:sldId id="300" r:id="rId25"/>
    <p:sldId id="301" r:id="rId26"/>
    <p:sldId id="303" r:id="rId27"/>
    <p:sldId id="302" r:id="rId28"/>
    <p:sldId id="305" r:id="rId29"/>
    <p:sldId id="304" r:id="rId30"/>
    <p:sldId id="306" r:id="rId31"/>
    <p:sldId id="307" r:id="rId32"/>
    <p:sldId id="308" r:id="rId33"/>
    <p:sldId id="310" r:id="rId34"/>
    <p:sldId id="309" r:id="rId35"/>
    <p:sldId id="278" r:id="rId36"/>
  </p:sldIdLst>
  <p:sldSz cx="9144000" cy="5143500" type="screen16x9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77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50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59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290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439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55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030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537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865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0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2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051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182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602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97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863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33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012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069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21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18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03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38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60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656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83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be8951e1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be8951e1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31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949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9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9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533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e8951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e8951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0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850232" y="630224"/>
            <a:ext cx="7853068" cy="2866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Science for Linguistics</a:t>
            </a:r>
            <a:br>
              <a:rPr lang="en" sz="4600" dirty="0"/>
            </a:br>
            <a:br>
              <a:rPr lang="en" sz="4600" dirty="0"/>
            </a:br>
            <a:r>
              <a:rPr lang="en" sz="2800" dirty="0"/>
              <a:t>Understanding the Role of Verbs in the Con</a:t>
            </a:r>
            <a:r>
              <a:rPr lang="en-US" sz="2800" dirty="0" err="1"/>
              <a:t>te</a:t>
            </a:r>
            <a:r>
              <a:rPr lang="en" sz="2800" dirty="0"/>
              <a:t>xt of Gerunds</a:t>
            </a:r>
            <a:r>
              <a:rPr lang="en" sz="4600" dirty="0"/>
              <a:t>. </a:t>
            </a:r>
            <a:br>
              <a:rPr lang="en" sz="4600" dirty="0"/>
            </a:br>
            <a:br>
              <a:rPr lang="en" sz="4600" dirty="0"/>
            </a:br>
            <a:br>
              <a:rPr lang="en" sz="4600" dirty="0"/>
            </a:br>
            <a:endParaRPr sz="4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459301" y="3366787"/>
            <a:ext cx="6136635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Members: Satvik, Akash, Sreyoshi, Nanda, Divya, </a:t>
            </a:r>
            <a:r>
              <a:rPr lang="en" dirty="0" err="1"/>
              <a:t>Suhasini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Advisor: Scott Grimm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40364-4B9B-384D-30D4-705814676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67" y="1211350"/>
            <a:ext cx="4203033" cy="2610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940334-6311-260D-F51D-064ACF441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134" y="1105188"/>
            <a:ext cx="4014236" cy="2779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86594-049B-B360-6420-A5A245BBC140}"/>
              </a:ext>
            </a:extLst>
          </p:cNvPr>
          <p:cNvSpPr txBox="1"/>
          <p:nvPr/>
        </p:nvSpPr>
        <p:spPr>
          <a:xfrm>
            <a:off x="2863840" y="394743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used, using, found, take, provide, related</a:t>
            </a:r>
          </a:p>
        </p:txBody>
      </p:sp>
      <p:sp>
        <p:nvSpPr>
          <p:cNvPr id="9" name="Google Shape;84;p15">
            <a:extLst>
              <a:ext uri="{FF2B5EF4-FFF2-40B4-BE49-F238E27FC236}">
                <a16:creationId xmlns:a16="http://schemas.microsoft.com/office/drawing/2014/main" id="{611446FB-C1A2-5DA6-FAB6-E9E0C834F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00" y="576263"/>
            <a:ext cx="8353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Methodology-</a:t>
            </a:r>
            <a:r>
              <a:rPr lang="en" sz="3200" dirty="0"/>
              <a:t> </a:t>
            </a:r>
            <a:r>
              <a:rPr lang="en" sz="2000" dirty="0"/>
              <a:t>Co-occurrence between gerunds and verbs </a:t>
            </a:r>
            <a:br>
              <a:rPr lang="en" sz="4800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46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940334-6311-260D-F51D-064ACF441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134" y="1105188"/>
            <a:ext cx="4014236" cy="2779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86594-049B-B360-6420-A5A245BBC140}"/>
              </a:ext>
            </a:extLst>
          </p:cNvPr>
          <p:cNvSpPr txBox="1"/>
          <p:nvPr/>
        </p:nvSpPr>
        <p:spPr>
          <a:xfrm>
            <a:off x="2727482" y="4205547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learning, developing, used, taking, provide</a:t>
            </a:r>
          </a:p>
        </p:txBody>
      </p:sp>
      <p:sp>
        <p:nvSpPr>
          <p:cNvPr id="9" name="Google Shape;84;p15">
            <a:extLst>
              <a:ext uri="{FF2B5EF4-FFF2-40B4-BE49-F238E27FC236}">
                <a16:creationId xmlns:a16="http://schemas.microsoft.com/office/drawing/2014/main" id="{611446FB-C1A2-5DA6-FAB6-E9E0C834F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00" y="576263"/>
            <a:ext cx="8353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Methodology-</a:t>
            </a:r>
            <a:r>
              <a:rPr lang="en" sz="3200" dirty="0"/>
              <a:t> </a:t>
            </a:r>
            <a:r>
              <a:rPr lang="en" sz="2000" dirty="0"/>
              <a:t>Co-occurrence between gerunds and verbs </a:t>
            </a:r>
            <a:br>
              <a:rPr lang="en" sz="4800" dirty="0"/>
            </a:b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E58E8-FC06-D7DA-E940-86AC995F3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55" y="1132363"/>
            <a:ext cx="4367330" cy="29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Co-occurrence between gerunds and verbs </a:t>
            </a:r>
          </a:p>
          <a:p>
            <a:pPr indent="-336550">
              <a:buSzPts val="1700"/>
            </a:pPr>
            <a:r>
              <a:rPr lang="en" sz="1700" b="1" dirty="0"/>
              <a:t>Co-occurrence between gerund types and verbs types (from verbnet)</a:t>
            </a:r>
          </a:p>
          <a:p>
            <a:pPr indent="-336550">
              <a:buSzPts val="1700"/>
            </a:pPr>
            <a:r>
              <a:rPr lang="en" sz="1700" b="1" dirty="0"/>
              <a:t>Co-occur</a:t>
            </a:r>
            <a:r>
              <a:rPr lang="en-US" sz="1700" b="1" dirty="0"/>
              <a:t>r</a:t>
            </a:r>
            <a:r>
              <a:rPr lang="en" sz="1700" b="1" dirty="0"/>
              <a:t>ence between gerund and verb types (from verbnet)</a:t>
            </a:r>
          </a:p>
          <a:p>
            <a:pPr indent="-336550">
              <a:buSzPts val="1700"/>
            </a:pPr>
            <a:r>
              <a:rPr lang="en" sz="1700" dirty="0"/>
              <a:t>Co-occur</a:t>
            </a:r>
            <a:r>
              <a:rPr lang="en-US" sz="1700" dirty="0"/>
              <a:t>r</a:t>
            </a:r>
            <a:r>
              <a:rPr lang="en" sz="1700" dirty="0"/>
              <a:t>ence between the position of verbs w.r.t gerund and verb types (from verbnet)</a:t>
            </a:r>
          </a:p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29045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8A6B2-FB5F-D6CD-2F67-4B53BEC91BF3}"/>
              </a:ext>
            </a:extLst>
          </p:cNvPr>
          <p:cNvSpPr/>
          <p:nvPr/>
        </p:nvSpPr>
        <p:spPr>
          <a:xfrm>
            <a:off x="385012" y="1682415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Sentence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060FE8-FA63-E962-2D76-ACB2D23C4E3E}"/>
              </a:ext>
            </a:extLst>
          </p:cNvPr>
          <p:cNvSpPr/>
          <p:nvPr/>
        </p:nvSpPr>
        <p:spPr>
          <a:xfrm>
            <a:off x="7522703" y="3074562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Parent Class</a:t>
            </a:r>
          </a:p>
          <a:p>
            <a:pPr algn="ctr"/>
            <a:r>
              <a:rPr lang="en-US" dirty="0"/>
              <a:t>(verb-type)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6F3922-133C-0CFE-A282-34E78847E907}"/>
              </a:ext>
            </a:extLst>
          </p:cNvPr>
          <p:cNvSpPr/>
          <p:nvPr/>
        </p:nvSpPr>
        <p:spPr>
          <a:xfrm>
            <a:off x="5302577" y="1682415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Refined Verbs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EF7C80-6737-A847-9F9B-FB37EA1274BC}"/>
              </a:ext>
            </a:extLst>
          </p:cNvPr>
          <p:cNvSpPr/>
          <p:nvPr/>
        </p:nvSpPr>
        <p:spPr>
          <a:xfrm>
            <a:off x="2823412" y="1597191"/>
            <a:ext cx="1443521" cy="774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Verbs (including gerunds)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76E00-2C4F-7492-08BC-623E38F0D9C6}"/>
              </a:ext>
            </a:extLst>
          </p:cNvPr>
          <p:cNvSpPr/>
          <p:nvPr/>
        </p:nvSpPr>
        <p:spPr>
          <a:xfrm>
            <a:off x="385012" y="2611856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Gerund Type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EE098B-BC31-BB51-F6C7-3BB47D01B79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1812757" y="1984454"/>
            <a:ext cx="1010655" cy="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B12BE-8B0B-5D08-EC56-BA41228B922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266933" y="1984454"/>
            <a:ext cx="1035644" cy="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EFC23D-57E9-353C-9249-87A120F28436}"/>
              </a:ext>
            </a:extLst>
          </p:cNvPr>
          <p:cNvSpPr txBox="1"/>
          <p:nvPr/>
        </p:nvSpPr>
        <p:spPr>
          <a:xfrm>
            <a:off x="2093247" y="1684435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420CD7-8A9E-DAA8-BDE8-8AE112734C28}"/>
              </a:ext>
            </a:extLst>
          </p:cNvPr>
          <p:cNvSpPr/>
          <p:nvPr/>
        </p:nvSpPr>
        <p:spPr>
          <a:xfrm>
            <a:off x="7522703" y="1664636"/>
            <a:ext cx="1443521" cy="635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Verbs class ids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45CF52-7119-63D6-2BFC-1C24FACE0260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 flipV="1">
            <a:off x="6730322" y="1982336"/>
            <a:ext cx="792381" cy="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2BA20A-3141-9140-4722-DF4DE7A76C57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8236576" y="2300036"/>
            <a:ext cx="7888" cy="774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AA334B-6E00-F569-0748-2D6E9AF2EAA0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1812757" y="2920667"/>
            <a:ext cx="5709946" cy="46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80E397E-B8AB-1F5F-7D14-4A137EDA0352}"/>
              </a:ext>
            </a:extLst>
          </p:cNvPr>
          <p:cNvSpPr/>
          <p:nvPr/>
        </p:nvSpPr>
        <p:spPr>
          <a:xfrm>
            <a:off x="385011" y="3520258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Gerund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56B6FE-A670-2B3C-390C-209CD871538E}"/>
              </a:ext>
            </a:extLst>
          </p:cNvPr>
          <p:cNvCxnSpPr>
            <a:stCxn id="35" idx="3"/>
            <a:endCxn id="4" idx="1"/>
          </p:cNvCxnSpPr>
          <p:nvPr/>
        </p:nvCxnSpPr>
        <p:spPr>
          <a:xfrm flipV="1">
            <a:off x="1812756" y="3383373"/>
            <a:ext cx="5709947" cy="44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274CBCB-0DCC-0C20-D4BA-B7DF196D7CA4}"/>
              </a:ext>
            </a:extLst>
          </p:cNvPr>
          <p:cNvSpPr txBox="1"/>
          <p:nvPr/>
        </p:nvSpPr>
        <p:spPr>
          <a:xfrm rot="354366">
            <a:off x="3918432" y="2814664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Co-occurrence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212749-6D09-3E30-357F-365E524092DB}"/>
              </a:ext>
            </a:extLst>
          </p:cNvPr>
          <p:cNvSpPr txBox="1"/>
          <p:nvPr/>
        </p:nvSpPr>
        <p:spPr>
          <a:xfrm rot="21158441">
            <a:off x="3931865" y="3515216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Co-occurrence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007544-DE70-1DD3-DC7E-CEEB2963CA67}"/>
              </a:ext>
            </a:extLst>
          </p:cNvPr>
          <p:cNvSpPr txBox="1"/>
          <p:nvPr/>
        </p:nvSpPr>
        <p:spPr>
          <a:xfrm>
            <a:off x="6665498" y="170716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Verbnet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BC5A31-43AB-4A20-9CC3-C5FA3F140296}"/>
              </a:ext>
            </a:extLst>
          </p:cNvPr>
          <p:cNvSpPr txBox="1"/>
          <p:nvPr/>
        </p:nvSpPr>
        <p:spPr>
          <a:xfrm>
            <a:off x="7426129" y="247625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Verbnet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0728C7-85D7-261D-B9EA-D8FB86A88DFC}"/>
              </a:ext>
            </a:extLst>
          </p:cNvPr>
          <p:cNvSpPr txBox="1"/>
          <p:nvPr/>
        </p:nvSpPr>
        <p:spPr>
          <a:xfrm>
            <a:off x="4418290" y="170716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Verbnet</a:t>
            </a:r>
          </a:p>
        </p:txBody>
      </p:sp>
    </p:spTree>
    <p:extLst>
      <p:ext uri="{BB962C8B-B14F-4D97-AF65-F5344CB8AC3E}">
        <p14:creationId xmlns:p14="http://schemas.microsoft.com/office/powerpoint/2010/main" val="241701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E179C-0B96-AA24-8223-FE9EBDB9E28A}"/>
              </a:ext>
            </a:extLst>
          </p:cNvPr>
          <p:cNvSpPr txBox="1"/>
          <p:nvPr/>
        </p:nvSpPr>
        <p:spPr>
          <a:xfrm>
            <a:off x="160421" y="1211350"/>
            <a:ext cx="906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Sentence: Growing up black in the 1950s, I never had the impression that whites were much disturbed by guilt </a:t>
            </a:r>
          </a:p>
          <a:p>
            <a:r>
              <a:rPr lang="en-US" dirty="0"/>
              <a:t>when it came to blacks.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D9ECD-3CE4-3060-7227-367E58804648}"/>
              </a:ext>
            </a:extLst>
          </p:cNvPr>
          <p:cNvSpPr txBox="1"/>
          <p:nvPr/>
        </p:nvSpPr>
        <p:spPr>
          <a:xfrm>
            <a:off x="160421" y="2005263"/>
            <a:ext cx="3188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Verbs: Growing, had, disturbed, came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9A4A5-36C8-45E6-94A4-381196C1A74F}"/>
              </a:ext>
            </a:extLst>
          </p:cNvPr>
          <p:cNvSpPr txBox="1"/>
          <p:nvPr/>
        </p:nvSpPr>
        <p:spPr>
          <a:xfrm>
            <a:off x="200336" y="2900900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Refined Verbs: Growing, disturbed, came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2F6DC-6C70-BD36-F9A9-DC71FFF64436}"/>
              </a:ext>
            </a:extLst>
          </p:cNvPr>
          <p:cNvSpPr txBox="1"/>
          <p:nvPr/>
        </p:nvSpPr>
        <p:spPr>
          <a:xfrm>
            <a:off x="280737" y="1734570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token.pos == VERB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0517-BFD2-E5E0-5E78-F313ADCA24FD}"/>
              </a:ext>
            </a:extLst>
          </p:cNvPr>
          <p:cNvSpPr txBox="1"/>
          <p:nvPr/>
        </p:nvSpPr>
        <p:spPr>
          <a:xfrm>
            <a:off x="280737" y="2409699"/>
            <a:ext cx="4772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Vnclass = verbnet.classids (lemma = TOKEN.lemma_):</a:t>
            </a:r>
          </a:p>
          <a:p>
            <a:r>
              <a:rPr lang="en-US" dirty="0">
                <a:solidFill>
                  <a:srgbClr val="FF0000"/>
                </a:solidFill>
              </a:rPr>
              <a:t>     IF Vnclass: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2E92B-6B02-AD6D-54D9-5BDBCC07C7FE}"/>
              </a:ext>
            </a:extLst>
          </p:cNvPr>
          <p:cNvSpPr txBox="1"/>
          <p:nvPr/>
        </p:nvSpPr>
        <p:spPr>
          <a:xfrm>
            <a:off x="167405" y="3208677"/>
            <a:ext cx="8973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 Class ids: set([['appear-</a:t>
            </a:r>
            <a:r>
              <a:rPr lang="en-US" dirty="0">
                <a:solidFill>
                  <a:srgbClr val="FF0000"/>
                </a:solidFill>
              </a:rPr>
              <a:t>48</a:t>
            </a:r>
            <a:r>
              <a:rPr lang="en-US" dirty="0"/>
              <a:t>.1.1', 'build-</a:t>
            </a:r>
            <a:r>
              <a:rPr lang="en-US" b="1" dirty="0">
                <a:solidFill>
                  <a:srgbClr val="FF0000"/>
                </a:solidFill>
              </a:rPr>
              <a:t>26</a:t>
            </a:r>
            <a:r>
              <a:rPr lang="en-US" dirty="0"/>
              <a:t>.1', 'calibratable_cos-</a:t>
            </a:r>
            <a:r>
              <a:rPr lang="en-US" dirty="0">
                <a:solidFill>
                  <a:srgbClr val="FF0000"/>
                </a:solidFill>
              </a:rPr>
              <a:t>45</a:t>
            </a:r>
            <a:r>
              <a:rPr lang="en-US" dirty="0"/>
              <a:t>.6-1', 'entity_specific_modes_being-</a:t>
            </a:r>
            <a:r>
              <a:rPr lang="en-US" dirty="0">
                <a:solidFill>
                  <a:srgbClr val="FF0000"/>
                </a:solidFill>
              </a:rPr>
              <a:t>47</a:t>
            </a:r>
            <a:r>
              <a:rPr lang="en-US" dirty="0"/>
              <a:t>.2’, </a:t>
            </a:r>
          </a:p>
          <a:p>
            <a:r>
              <a:rPr lang="en-US" dirty="0"/>
              <a:t>'grow-</a:t>
            </a:r>
            <a:r>
              <a:rPr lang="en-US" b="1" dirty="0">
                <a:solidFill>
                  <a:srgbClr val="FF0000"/>
                </a:solidFill>
              </a:rPr>
              <a:t>26</a:t>
            </a:r>
            <a:r>
              <a:rPr lang="en-US" dirty="0"/>
              <a:t>.2', 'other_cos-</a:t>
            </a:r>
            <a:r>
              <a:rPr lang="en-US" dirty="0">
                <a:solidFill>
                  <a:srgbClr val="FF0000"/>
                </a:solidFill>
              </a:rPr>
              <a:t>45</a:t>
            </a:r>
            <a:r>
              <a:rPr lang="en-US" dirty="0"/>
              <a:t>.4'], ['amuse-</a:t>
            </a:r>
            <a:r>
              <a:rPr lang="en-US" dirty="0">
                <a:solidFill>
                  <a:srgbClr val="FF0000"/>
                </a:solidFill>
              </a:rPr>
              <a:t>31</a:t>
            </a:r>
            <a:r>
              <a:rPr lang="en-US" dirty="0"/>
              <a:t>.1'], ['appear-</a:t>
            </a:r>
            <a:r>
              <a:rPr lang="en-US" dirty="0">
                <a:solidFill>
                  <a:srgbClr val="FF0000"/>
                </a:solidFill>
              </a:rPr>
              <a:t>48</a:t>
            </a:r>
            <a:r>
              <a:rPr lang="en-US" dirty="0"/>
              <a:t>.1.1', 'escape-</a:t>
            </a:r>
            <a:r>
              <a:rPr lang="en-US" dirty="0">
                <a:solidFill>
                  <a:srgbClr val="FF0000"/>
                </a:solidFill>
              </a:rPr>
              <a:t>51</a:t>
            </a:r>
            <a:r>
              <a:rPr lang="en-US" dirty="0"/>
              <a:t>.1-2’]])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3B006-F1CB-90E8-CEA0-A240E4FC9316}"/>
              </a:ext>
            </a:extLst>
          </p:cNvPr>
          <p:cNvSpPr txBox="1"/>
          <p:nvPr/>
        </p:nvSpPr>
        <p:spPr>
          <a:xfrm>
            <a:off x="160421" y="3971075"/>
            <a:ext cx="6995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Verb: ['Verbs of Appearance, Disappearance, and Occurrence', 'Psych-Verbs’, </a:t>
            </a:r>
          </a:p>
          <a:p>
            <a:r>
              <a:rPr lang="en-US" dirty="0"/>
              <a:t>'Verbs of Appearance, Disappearance, and Occurrence']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2D750-1E81-0073-4E51-A3330796C02C}"/>
              </a:ext>
            </a:extLst>
          </p:cNvPr>
          <p:cNvSpPr txBox="1"/>
          <p:nvPr/>
        </p:nvSpPr>
        <p:spPr>
          <a:xfrm>
            <a:off x="200336" y="3699878"/>
            <a:ext cx="5046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(Majority Voting or the first term) Mapping to parent dictionary</a:t>
            </a:r>
          </a:p>
        </p:txBody>
      </p:sp>
    </p:spTree>
    <p:extLst>
      <p:ext uri="{BB962C8B-B14F-4D97-AF65-F5344CB8AC3E}">
        <p14:creationId xmlns:p14="http://schemas.microsoft.com/office/powerpoint/2010/main" val="204992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263892" y="357894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1AAC3-BE00-A91D-1953-207FAC7A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6" y="184484"/>
            <a:ext cx="7451557" cy="4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9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263892" y="357894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BBE3C1-B41F-9E17-D7D0-6AD226B78CB3}"/>
              </a:ext>
            </a:extLst>
          </p:cNvPr>
          <p:cNvSpPr txBox="1"/>
          <p:nvPr/>
        </p:nvSpPr>
        <p:spPr>
          <a:xfrm>
            <a:off x="338500" y="874294"/>
            <a:ext cx="894507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Verbs of predicative complements</a:t>
            </a:r>
          </a:p>
          <a:p>
            <a:r>
              <a:rPr lang="en-US" dirty="0"/>
              <a:t>seem: He seems tired.</a:t>
            </a:r>
          </a:p>
          <a:p>
            <a:r>
              <a:rPr lang="en-US" dirty="0"/>
              <a:t>become: The sky became dark.</a:t>
            </a:r>
          </a:p>
          <a:p>
            <a:r>
              <a:rPr lang="en-US" dirty="0"/>
              <a:t>feel: The water feels cold.</a:t>
            </a:r>
          </a:p>
          <a:p>
            <a:endParaRPr lang="en-US" b="1" dirty="0"/>
          </a:p>
          <a:p>
            <a:r>
              <a:rPr lang="en-US" b="1" dirty="0"/>
              <a:t>Verbs of change of possession</a:t>
            </a:r>
          </a:p>
          <a:p>
            <a:r>
              <a:rPr lang="en-US" dirty="0"/>
              <a:t>Verbs that indicate a change of possession are known as transfer verbs. These are verbs that show the </a:t>
            </a:r>
          </a:p>
          <a:p>
            <a:r>
              <a:rPr lang="en-US" dirty="0"/>
              <a:t>movement of something from one person or entity to another. </a:t>
            </a:r>
          </a:p>
          <a:p>
            <a:r>
              <a:rPr lang="en-US" dirty="0"/>
              <a:t>give: She gave me a present.</a:t>
            </a:r>
          </a:p>
          <a:p>
            <a:r>
              <a:rPr lang="en-US" dirty="0"/>
              <a:t>take: He took my phone.</a:t>
            </a:r>
          </a:p>
          <a:p>
            <a:endParaRPr lang="en-US" b="1" dirty="0"/>
          </a:p>
          <a:p>
            <a:r>
              <a:rPr lang="en-US" b="1" dirty="0"/>
              <a:t>Verbs of appearance, disappearance, and occurrence </a:t>
            </a:r>
            <a:r>
              <a:rPr lang="en-US" dirty="0"/>
              <a:t>are known as intransitive verbs because they do not </a:t>
            </a:r>
          </a:p>
          <a:p>
            <a:r>
              <a:rPr lang="en-US" dirty="0"/>
              <a:t>require a direct object.</a:t>
            </a:r>
          </a:p>
          <a:p>
            <a:r>
              <a:rPr lang="en-US" dirty="0"/>
              <a:t>appear: The sun appeared from behind the clouds.</a:t>
            </a:r>
          </a:p>
          <a:p>
            <a:r>
              <a:rPr lang="en-US" dirty="0"/>
              <a:t>disappear: The bird disappeared into the trees.</a:t>
            </a:r>
          </a:p>
          <a:p>
            <a:r>
              <a:rPr lang="en-US" dirty="0"/>
              <a:t>arrive: The train arrived at the station.</a:t>
            </a:r>
          </a:p>
          <a:p>
            <a:r>
              <a:rPr lang="en-US" dirty="0"/>
              <a:t>depart: The plane departed from the airport.</a:t>
            </a:r>
          </a:p>
        </p:txBody>
      </p:sp>
    </p:spTree>
    <p:extLst>
      <p:ext uri="{BB962C8B-B14F-4D97-AF65-F5344CB8AC3E}">
        <p14:creationId xmlns:p14="http://schemas.microsoft.com/office/powerpoint/2010/main" val="426620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0C0AE-0132-023C-42A9-07A45D4F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3" y="0"/>
            <a:ext cx="71467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12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56C5D-8862-8197-235D-1D21526D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74836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2D313-9C82-C378-8BD1-95CF10CD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0"/>
            <a:ext cx="72189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3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423150"/>
            <a:ext cx="3837000" cy="4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DATA DESCRIPTION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METHODOLOGY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VERBNET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GRAPHS</a:t>
            </a:r>
            <a:endParaRPr sz="1500" dirty="0"/>
          </a:p>
          <a:p>
            <a:pPr marL="133350" lvl="0" indent="0" algn="l" rtl="0">
              <a:spcBef>
                <a:spcPts val="0"/>
              </a:spcBef>
              <a:spcAft>
                <a:spcPts val="1600"/>
              </a:spcAft>
              <a:buSzPts val="1500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48C5-7BA7-384F-3624-11E6F5E0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4" y="0"/>
            <a:ext cx="70665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4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FAB20-EC88-CDF0-7F17-42EA73C1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12" y="82409"/>
            <a:ext cx="7210925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5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31E0B-6307-E6D3-67F2-9B033BD9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0"/>
            <a:ext cx="7162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3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B7EB7-3D19-B41F-6A73-A3D2D1D9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6" y="0"/>
            <a:ext cx="73553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4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F54D9-A3F3-DFBE-6F58-3B90055E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05" y="0"/>
            <a:ext cx="6321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19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150BD-0BB2-C406-B544-07523B8B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96" y="0"/>
            <a:ext cx="7154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1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Co-occurrence between gerunds and verbs </a:t>
            </a:r>
          </a:p>
          <a:p>
            <a:pPr indent="-336550">
              <a:buSzPts val="1700"/>
            </a:pPr>
            <a:r>
              <a:rPr lang="en" sz="1700" dirty="0"/>
              <a:t>Co-occurrence between gerund types and verbs types (from verbnet)</a:t>
            </a:r>
          </a:p>
          <a:p>
            <a:pPr indent="-336550">
              <a:buSzPts val="1700"/>
            </a:pPr>
            <a:r>
              <a:rPr lang="en" sz="1700" dirty="0"/>
              <a:t>Co-occur</a:t>
            </a:r>
            <a:r>
              <a:rPr lang="en-US" sz="1700" dirty="0"/>
              <a:t>r</a:t>
            </a:r>
            <a:r>
              <a:rPr lang="en" sz="1700" dirty="0"/>
              <a:t>ence between gerund and verb types (from verbnet)</a:t>
            </a:r>
          </a:p>
          <a:p>
            <a:pPr indent="-336550">
              <a:buSzPts val="1700"/>
            </a:pPr>
            <a:r>
              <a:rPr lang="en" sz="1700" b="1" dirty="0"/>
              <a:t>Co-occur</a:t>
            </a:r>
            <a:r>
              <a:rPr lang="en-US" sz="1700" b="1" dirty="0"/>
              <a:t>r</a:t>
            </a:r>
            <a:r>
              <a:rPr lang="en" sz="1700" b="1" dirty="0"/>
              <a:t>ence between the position of verbs w.r.t gerund and verb types (from verbnet)</a:t>
            </a:r>
          </a:p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86211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8A6B2-FB5F-D6CD-2F67-4B53BEC91BF3}"/>
              </a:ext>
            </a:extLst>
          </p:cNvPr>
          <p:cNvSpPr/>
          <p:nvPr/>
        </p:nvSpPr>
        <p:spPr>
          <a:xfrm>
            <a:off x="385012" y="1682415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Sentence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060FE8-FA63-E962-2D76-ACB2D23C4E3E}"/>
              </a:ext>
            </a:extLst>
          </p:cNvPr>
          <p:cNvSpPr/>
          <p:nvPr/>
        </p:nvSpPr>
        <p:spPr>
          <a:xfrm>
            <a:off x="4070882" y="2535255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Before Gerund</a:t>
            </a:r>
          </a:p>
          <a:p>
            <a:pPr algn="ctr"/>
            <a:r>
              <a:rPr lang="en-US" dirty="0"/>
              <a:t>Parent Class</a:t>
            </a:r>
          </a:p>
          <a:p>
            <a:pPr algn="ctr"/>
            <a:r>
              <a:rPr lang="en-US" dirty="0"/>
              <a:t>(verb-type)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6F3922-133C-0CFE-A282-34E78847E907}"/>
              </a:ext>
            </a:extLst>
          </p:cNvPr>
          <p:cNvSpPr/>
          <p:nvPr/>
        </p:nvSpPr>
        <p:spPr>
          <a:xfrm>
            <a:off x="5302577" y="1682415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Refined Verbs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EF7C80-6737-A847-9F9B-FB37EA1274BC}"/>
              </a:ext>
            </a:extLst>
          </p:cNvPr>
          <p:cNvSpPr/>
          <p:nvPr/>
        </p:nvSpPr>
        <p:spPr>
          <a:xfrm>
            <a:off x="2823412" y="1597191"/>
            <a:ext cx="1443521" cy="774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Verbs (including gerunds)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76E00-2C4F-7492-08BC-623E38F0D9C6}"/>
              </a:ext>
            </a:extLst>
          </p:cNvPr>
          <p:cNvSpPr/>
          <p:nvPr/>
        </p:nvSpPr>
        <p:spPr>
          <a:xfrm>
            <a:off x="385012" y="2611856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Gerund Type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EE098B-BC31-BB51-F6C7-3BB47D01B79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1812757" y="1984454"/>
            <a:ext cx="1010655" cy="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B12BE-8B0B-5D08-EC56-BA41228B922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266933" y="1984454"/>
            <a:ext cx="1035644" cy="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EFC23D-57E9-353C-9249-87A120F28436}"/>
              </a:ext>
            </a:extLst>
          </p:cNvPr>
          <p:cNvSpPr txBox="1"/>
          <p:nvPr/>
        </p:nvSpPr>
        <p:spPr>
          <a:xfrm>
            <a:off x="2093247" y="1684435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420CD7-8A9E-DAA8-BDE8-8AE112734C28}"/>
              </a:ext>
            </a:extLst>
          </p:cNvPr>
          <p:cNvSpPr/>
          <p:nvPr/>
        </p:nvSpPr>
        <p:spPr>
          <a:xfrm>
            <a:off x="7522703" y="1664636"/>
            <a:ext cx="1443521" cy="635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Verbs class ids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45CF52-7119-63D6-2BFC-1C24FACE0260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 flipV="1">
            <a:off x="6730322" y="1982336"/>
            <a:ext cx="792381" cy="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AA334B-6E00-F569-0748-2D6E9AF2EAA0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1812757" y="2844066"/>
            <a:ext cx="2258125" cy="7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80E397E-B8AB-1F5F-7D14-4A137EDA0352}"/>
              </a:ext>
            </a:extLst>
          </p:cNvPr>
          <p:cNvSpPr/>
          <p:nvPr/>
        </p:nvSpPr>
        <p:spPr>
          <a:xfrm>
            <a:off x="385011" y="3520258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Gerund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56B6FE-A670-2B3C-390C-209CD871538E}"/>
              </a:ext>
            </a:extLst>
          </p:cNvPr>
          <p:cNvCxnSpPr>
            <a:stCxn id="35" idx="3"/>
            <a:endCxn id="4" idx="1"/>
          </p:cNvCxnSpPr>
          <p:nvPr/>
        </p:nvCxnSpPr>
        <p:spPr>
          <a:xfrm flipV="1">
            <a:off x="1812756" y="2844066"/>
            <a:ext cx="2258126" cy="98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4007544-DE70-1DD3-DC7E-CEEB2963CA67}"/>
              </a:ext>
            </a:extLst>
          </p:cNvPr>
          <p:cNvSpPr txBox="1"/>
          <p:nvPr/>
        </p:nvSpPr>
        <p:spPr>
          <a:xfrm>
            <a:off x="6665498" y="170716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Verbnet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0728C7-85D7-261D-B9EA-D8FB86A88DFC}"/>
              </a:ext>
            </a:extLst>
          </p:cNvPr>
          <p:cNvSpPr txBox="1"/>
          <p:nvPr/>
        </p:nvSpPr>
        <p:spPr>
          <a:xfrm>
            <a:off x="4418290" y="170716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B7FBD2-E3CA-D82D-FDEC-CFD41B3DAB4F}"/>
              </a:ext>
            </a:extLst>
          </p:cNvPr>
          <p:cNvSpPr/>
          <p:nvPr/>
        </p:nvSpPr>
        <p:spPr>
          <a:xfrm>
            <a:off x="7476161" y="2930194"/>
            <a:ext cx="1443521" cy="635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Gerund Position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AAAD9-B263-53B0-6953-ACD64A8592DA}"/>
              </a:ext>
            </a:extLst>
          </p:cNvPr>
          <p:cNvSpPr/>
          <p:nvPr/>
        </p:nvSpPr>
        <p:spPr>
          <a:xfrm>
            <a:off x="4102093" y="3274583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 Gerund</a:t>
            </a:r>
          </a:p>
          <a:p>
            <a:pPr algn="ctr"/>
            <a:r>
              <a:rPr lang="en-US" dirty="0"/>
              <a:t>Parent Class</a:t>
            </a:r>
          </a:p>
          <a:p>
            <a:pPr algn="ctr"/>
            <a:r>
              <a:rPr lang="en-US" dirty="0"/>
              <a:t>(verb-type)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FB147A-8A3C-98BA-352C-CA4CC59149E8}"/>
              </a:ext>
            </a:extLst>
          </p:cNvPr>
          <p:cNvSpPr/>
          <p:nvPr/>
        </p:nvSpPr>
        <p:spPr>
          <a:xfrm>
            <a:off x="4133305" y="4089708"/>
            <a:ext cx="1427745" cy="617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After Gerund</a:t>
            </a:r>
          </a:p>
          <a:p>
            <a:pPr algn="ctr"/>
            <a:r>
              <a:rPr lang="en-US" dirty="0"/>
              <a:t>Parent Class</a:t>
            </a:r>
          </a:p>
          <a:p>
            <a:pPr algn="ctr"/>
            <a:r>
              <a:rPr lang="en-US" dirty="0"/>
              <a:t>(verb-type)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0ABEE3-7285-3B9B-A37C-7628FD834F5F}"/>
              </a:ext>
            </a:extLst>
          </p:cNvPr>
          <p:cNvCxnSpPr>
            <a:stCxn id="19" idx="1"/>
            <a:endCxn id="4" idx="3"/>
          </p:cNvCxnSpPr>
          <p:nvPr/>
        </p:nvCxnSpPr>
        <p:spPr>
          <a:xfrm flipH="1">
            <a:off x="5498627" y="1982336"/>
            <a:ext cx="2024076" cy="86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98FB25-8185-7B4C-4B13-A7B0A7F1A418}"/>
              </a:ext>
            </a:extLst>
          </p:cNvPr>
          <p:cNvCxnSpPr>
            <a:stCxn id="19" idx="1"/>
            <a:endCxn id="17" idx="3"/>
          </p:cNvCxnSpPr>
          <p:nvPr/>
        </p:nvCxnSpPr>
        <p:spPr>
          <a:xfrm flipH="1">
            <a:off x="5529838" y="1982336"/>
            <a:ext cx="1992865" cy="160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4D998E-9F8B-96C5-64EE-EE3612C0B3FE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flipH="1">
            <a:off x="5561050" y="1982336"/>
            <a:ext cx="1961653" cy="241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0B4DE7-9670-4EBB-AFE3-928D878B2A0D}"/>
              </a:ext>
            </a:extLst>
          </p:cNvPr>
          <p:cNvCxnSpPr>
            <a:cxnSpLocks/>
            <a:stCxn id="14" idx="1"/>
            <a:endCxn id="20" idx="3"/>
          </p:cNvCxnSpPr>
          <p:nvPr/>
        </p:nvCxnSpPr>
        <p:spPr>
          <a:xfrm flipH="1">
            <a:off x="5561050" y="3247894"/>
            <a:ext cx="1915111" cy="11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68254-3CAD-23B5-AEA2-47497DE0BF2C}"/>
              </a:ext>
            </a:extLst>
          </p:cNvPr>
          <p:cNvCxnSpPr>
            <a:cxnSpLocks/>
            <a:stCxn id="14" idx="1"/>
            <a:endCxn id="17" idx="3"/>
          </p:cNvCxnSpPr>
          <p:nvPr/>
        </p:nvCxnSpPr>
        <p:spPr>
          <a:xfrm flipH="1">
            <a:off x="5529838" y="3247894"/>
            <a:ext cx="1946323" cy="33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097028-051E-6E98-AAA5-7ADCE5EDFF86}"/>
              </a:ext>
            </a:extLst>
          </p:cNvPr>
          <p:cNvCxnSpPr>
            <a:cxnSpLocks/>
            <a:stCxn id="14" idx="1"/>
            <a:endCxn id="4" idx="3"/>
          </p:cNvCxnSpPr>
          <p:nvPr/>
        </p:nvCxnSpPr>
        <p:spPr>
          <a:xfrm flipH="1" flipV="1">
            <a:off x="5498627" y="2844066"/>
            <a:ext cx="1977534" cy="403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A2C070-7039-707F-68CA-24D5729B9371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1812757" y="2920667"/>
            <a:ext cx="2289336" cy="66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BA7FEC-6D97-98A6-AF3A-AE5EC2A5C75B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1812757" y="2920667"/>
            <a:ext cx="2320548" cy="1477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221FFC-9E13-1570-35DA-045C26823D12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1812756" y="3829069"/>
            <a:ext cx="2320549" cy="56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E356D5-E540-1D54-7467-5899BF8BC497}"/>
              </a:ext>
            </a:extLst>
          </p:cNvPr>
          <p:cNvCxnSpPr>
            <a:cxnSpLocks/>
            <a:stCxn id="35" idx="3"/>
            <a:endCxn id="17" idx="1"/>
          </p:cNvCxnSpPr>
          <p:nvPr/>
        </p:nvCxnSpPr>
        <p:spPr>
          <a:xfrm flipV="1">
            <a:off x="1812756" y="3583394"/>
            <a:ext cx="2289337" cy="245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01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E179C-0B96-AA24-8223-FE9EBDB9E28A}"/>
              </a:ext>
            </a:extLst>
          </p:cNvPr>
          <p:cNvSpPr txBox="1"/>
          <p:nvPr/>
        </p:nvSpPr>
        <p:spPr>
          <a:xfrm>
            <a:off x="160421" y="1211350"/>
            <a:ext cx="906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Sentence: Growing up black in the 1950s, I never had the impression that whites were much disturbed by guilt </a:t>
            </a:r>
          </a:p>
          <a:p>
            <a:r>
              <a:rPr lang="en-US" dirty="0"/>
              <a:t>when it came to blacks.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9A4A5-36C8-45E6-94A4-381196C1A74F}"/>
              </a:ext>
            </a:extLst>
          </p:cNvPr>
          <p:cNvSpPr txBox="1"/>
          <p:nvPr/>
        </p:nvSpPr>
        <p:spPr>
          <a:xfrm>
            <a:off x="167405" y="1734570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Refined Verbs: Growing, disturbed, came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2E92B-6B02-AD6D-54D9-5BDBCC07C7FE}"/>
              </a:ext>
            </a:extLst>
          </p:cNvPr>
          <p:cNvSpPr txBox="1"/>
          <p:nvPr/>
        </p:nvSpPr>
        <p:spPr>
          <a:xfrm>
            <a:off x="85034" y="2175714"/>
            <a:ext cx="8973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 Class ids: set([['appear-</a:t>
            </a:r>
            <a:r>
              <a:rPr lang="en-US" dirty="0">
                <a:solidFill>
                  <a:srgbClr val="FF0000"/>
                </a:solidFill>
              </a:rPr>
              <a:t>48</a:t>
            </a:r>
            <a:r>
              <a:rPr lang="en-US" dirty="0"/>
              <a:t>.1.1', 'build-</a:t>
            </a:r>
            <a:r>
              <a:rPr lang="en-US" b="1" dirty="0">
                <a:solidFill>
                  <a:srgbClr val="FF0000"/>
                </a:solidFill>
              </a:rPr>
              <a:t>26</a:t>
            </a:r>
            <a:r>
              <a:rPr lang="en-US" dirty="0"/>
              <a:t>.1', 'calibratable_cos-</a:t>
            </a:r>
            <a:r>
              <a:rPr lang="en-US" dirty="0">
                <a:solidFill>
                  <a:srgbClr val="FF0000"/>
                </a:solidFill>
              </a:rPr>
              <a:t>45</a:t>
            </a:r>
            <a:r>
              <a:rPr lang="en-US" dirty="0"/>
              <a:t>.6-1', 'entity_specific_modes_being-</a:t>
            </a:r>
            <a:r>
              <a:rPr lang="en-US" dirty="0">
                <a:solidFill>
                  <a:srgbClr val="FF0000"/>
                </a:solidFill>
              </a:rPr>
              <a:t>47</a:t>
            </a:r>
            <a:r>
              <a:rPr lang="en-US" dirty="0"/>
              <a:t>.2’, </a:t>
            </a:r>
          </a:p>
          <a:p>
            <a:r>
              <a:rPr lang="en-US" dirty="0"/>
              <a:t>'grow-</a:t>
            </a:r>
            <a:r>
              <a:rPr lang="en-US" b="1" dirty="0">
                <a:solidFill>
                  <a:srgbClr val="FF0000"/>
                </a:solidFill>
              </a:rPr>
              <a:t>26</a:t>
            </a:r>
            <a:r>
              <a:rPr lang="en-US" dirty="0"/>
              <a:t>.2', 'other_cos-</a:t>
            </a:r>
            <a:r>
              <a:rPr lang="en-US" dirty="0">
                <a:solidFill>
                  <a:srgbClr val="FF0000"/>
                </a:solidFill>
              </a:rPr>
              <a:t>45</a:t>
            </a:r>
            <a:r>
              <a:rPr lang="en-US" dirty="0"/>
              <a:t>.4'], ['amuse-</a:t>
            </a:r>
            <a:r>
              <a:rPr lang="en-US" dirty="0">
                <a:solidFill>
                  <a:srgbClr val="FF0000"/>
                </a:solidFill>
              </a:rPr>
              <a:t>31</a:t>
            </a:r>
            <a:r>
              <a:rPr lang="en-US" dirty="0"/>
              <a:t>.1'], ['appear-</a:t>
            </a:r>
            <a:r>
              <a:rPr lang="en-US" dirty="0">
                <a:solidFill>
                  <a:srgbClr val="FF0000"/>
                </a:solidFill>
              </a:rPr>
              <a:t>48</a:t>
            </a:r>
            <a:r>
              <a:rPr lang="en-US" dirty="0"/>
              <a:t>.1.1', 'escape-</a:t>
            </a:r>
            <a:r>
              <a:rPr lang="en-US" dirty="0">
                <a:solidFill>
                  <a:srgbClr val="FF0000"/>
                </a:solidFill>
              </a:rPr>
              <a:t>51</a:t>
            </a:r>
            <a:r>
              <a:rPr lang="en-US" dirty="0"/>
              <a:t>.1-2’]])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3B006-F1CB-90E8-CEA0-A240E4FC9316}"/>
              </a:ext>
            </a:extLst>
          </p:cNvPr>
          <p:cNvSpPr txBox="1"/>
          <p:nvPr/>
        </p:nvSpPr>
        <p:spPr>
          <a:xfrm>
            <a:off x="160420" y="3073394"/>
            <a:ext cx="8561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Verb: ['Verbs of Appearance, Disappearance, and Occurrence', 'Psych-Verbs’, </a:t>
            </a:r>
          </a:p>
          <a:p>
            <a:r>
              <a:rPr lang="en-US" dirty="0"/>
              <a:t>'Verbs of Appearance, Disappearance, and Occurrence’]</a:t>
            </a:r>
          </a:p>
          <a:p>
            <a:r>
              <a:rPr lang="en-US" dirty="0">
                <a:solidFill>
                  <a:srgbClr val="FF0000"/>
                </a:solidFill>
              </a:rPr>
              <a:t>Gerund Position: [1]  [Growing]</a:t>
            </a:r>
          </a:p>
          <a:p>
            <a:r>
              <a:rPr lang="en-US" dirty="0">
                <a:solidFill>
                  <a:srgbClr val="FF0000"/>
                </a:solidFill>
              </a:rPr>
              <a:t>Before Gerund Position: []</a:t>
            </a:r>
          </a:p>
          <a:p>
            <a:r>
              <a:rPr lang="en-US" dirty="0">
                <a:solidFill>
                  <a:srgbClr val="FF0000"/>
                </a:solidFill>
              </a:rPr>
              <a:t>On Gerund Position: ['Verbs of Appearance, Disappearance, and Occurrence’]</a:t>
            </a:r>
          </a:p>
          <a:p>
            <a:r>
              <a:rPr lang="en-US" dirty="0">
                <a:solidFill>
                  <a:srgbClr val="FF0000"/>
                </a:solidFill>
              </a:rPr>
              <a:t>After Gerund Position: ['Psych-Verbs’, 'Verbs of Appearance, Disappearance, and Occurrence’]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2D750-1E81-0073-4E51-A3330796C02C}"/>
              </a:ext>
            </a:extLst>
          </p:cNvPr>
          <p:cNvSpPr txBox="1"/>
          <p:nvPr/>
        </p:nvSpPr>
        <p:spPr>
          <a:xfrm>
            <a:off x="85034" y="2765617"/>
            <a:ext cx="5046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(Majority Voting or the first term) Mapping to parent dictionary</a:t>
            </a:r>
          </a:p>
        </p:txBody>
      </p:sp>
    </p:spTree>
    <p:extLst>
      <p:ext uri="{BB962C8B-B14F-4D97-AF65-F5344CB8AC3E}">
        <p14:creationId xmlns:p14="http://schemas.microsoft.com/office/powerpoint/2010/main" val="1484338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F5460-652E-4184-0DEA-2FA4E478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21" y="0"/>
            <a:ext cx="56548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4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Number of Rows: 55059 -&gt; Sentences, Gerunds, Position of Gerunds.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Total Number of Verbs (including Gerunds): 155501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Total Number of Unique Verbs (including Gerunds): 6503</a:t>
            </a:r>
          </a:p>
          <a:p>
            <a:pPr indent="-336550">
              <a:buSzPts val="1700"/>
            </a:pPr>
            <a:r>
              <a:rPr lang="en-US" sz="1700" dirty="0"/>
              <a:t>Total Number of Unique Gerunds: 4271</a:t>
            </a:r>
          </a:p>
          <a:p>
            <a:pPr indent="-336550">
              <a:buSzPts val="1700"/>
            </a:pPr>
            <a:r>
              <a:rPr lang="en-US" sz="1700" dirty="0"/>
              <a:t>The (mean, median, mode) length of a sentence in the data-frame is: (32.57, 30.0, 26).</a:t>
            </a:r>
          </a:p>
          <a:p>
            <a:pPr indent="-336550">
              <a:buSzPts val="1700"/>
            </a:pPr>
            <a:r>
              <a:rPr lang="en-US" sz="1700" dirty="0"/>
              <a:t>The (mean, median) gerund position in a sentence is: (16.8, 14.0). [SD: 12.7 Range: 165]</a:t>
            </a:r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341C8-A725-A59A-3C98-5F96C81C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95" y="0"/>
            <a:ext cx="64489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36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B997A-6A81-CF87-F279-C3B8ACA9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4" y="0"/>
            <a:ext cx="5871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86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2873C-BA41-5019-8420-20EE1D77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84" y="0"/>
            <a:ext cx="60478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29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9AC9A-A60F-96E1-D56C-39089B70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21" y="0"/>
            <a:ext cx="60799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9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8E2A9-ECE1-F826-C860-536AB87E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0"/>
            <a:ext cx="6321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1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2627300" y="1879100"/>
            <a:ext cx="2940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Thank You</a:t>
            </a:r>
            <a:endParaRPr sz="440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38500" y="1303150"/>
            <a:ext cx="8383500" cy="3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SzPts val="1700"/>
              <a:buNone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0B183B-4EE9-C8CA-7BA6-F730718F0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0" y="1094691"/>
            <a:ext cx="4159990" cy="35502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187134-A995-57F6-0C77-76445F678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71" y="1094691"/>
            <a:ext cx="4076339" cy="33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5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ADAC4-63FB-08EC-43E8-B15881F3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11350"/>
            <a:ext cx="6192253" cy="3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6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A2564-7769-B759-D7FD-48CC6387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84" y="1211350"/>
            <a:ext cx="5510463" cy="33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8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 dirty="0"/>
              <a:t>Co-occurrence between gerunds and verbs</a:t>
            </a:r>
          </a:p>
          <a:p>
            <a:pPr indent="-336550">
              <a:buSzPts val="1700"/>
            </a:pPr>
            <a:r>
              <a:rPr lang="en" sz="1700" dirty="0"/>
              <a:t>Co-occurrence between gerund types and verbs types (from verbnet)</a:t>
            </a:r>
          </a:p>
          <a:p>
            <a:pPr indent="-336550">
              <a:buSzPts val="1700"/>
            </a:pPr>
            <a:r>
              <a:rPr lang="en" sz="1700" dirty="0"/>
              <a:t>Co-occur</a:t>
            </a:r>
            <a:r>
              <a:rPr lang="en-US" sz="1700" dirty="0"/>
              <a:t>r</a:t>
            </a:r>
            <a:r>
              <a:rPr lang="en" sz="1700" dirty="0"/>
              <a:t>ence between gerund and verb types (from verbnet)</a:t>
            </a:r>
          </a:p>
          <a:p>
            <a:pPr indent="-336550">
              <a:buSzPts val="1700"/>
            </a:pPr>
            <a:r>
              <a:rPr lang="en" sz="1700" dirty="0"/>
              <a:t>Co-occur</a:t>
            </a:r>
            <a:r>
              <a:rPr lang="en-US" sz="1700" dirty="0"/>
              <a:t>r</a:t>
            </a:r>
            <a:r>
              <a:rPr lang="en" sz="1700" dirty="0"/>
              <a:t>ence between the position of verbs w.r.t gerund and verb types (from verbnet)</a:t>
            </a:r>
          </a:p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63959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89284" y="575950"/>
            <a:ext cx="8232566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Methodology- </a:t>
            </a:r>
            <a:r>
              <a:rPr lang="en" sz="1800" dirty="0"/>
              <a:t>Co-occurrence between gerunds and verbs</a:t>
            </a:r>
            <a:br>
              <a:rPr lang="en" sz="3200" dirty="0"/>
            </a:b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38500" y="1382250"/>
            <a:ext cx="83835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_verbs = ['remember’, 'feeling’, 'victimizing’, 'drawing']</a:t>
            </a:r>
          </a:p>
          <a:p>
            <a:pPr indent="-336550">
              <a:buSzPts val="1700"/>
            </a:pPr>
            <a:r>
              <a:rPr lang="en-US" sz="1700" dirty="0"/>
              <a:t>gerund = 'feeling’</a:t>
            </a:r>
          </a:p>
          <a:p>
            <a:pPr indent="-336550">
              <a:buSzPts val="1700"/>
            </a:pPr>
            <a:r>
              <a:rPr lang="en-US" sz="1700" dirty="0"/>
              <a:t>sentences = ["I remember and victimizing feeling and remember victimizing happy.", "She was remember feeling sick.", "He was victimizing her by making her feel guilty.", "She was drawing and feeling relaxed."]</a:t>
            </a:r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r>
              <a:rPr lang="en-US" sz="1700" dirty="0"/>
              <a:t>Co-occurrences of gerund - 'feeling' with each verb:</a:t>
            </a:r>
          </a:p>
          <a:p>
            <a:pPr indent="-336550">
              <a:buSzPts val="1700"/>
            </a:pPr>
            <a:r>
              <a:rPr lang="en-US" sz="1700" dirty="0"/>
              <a:t>remember: 2</a:t>
            </a:r>
          </a:p>
          <a:p>
            <a:pPr indent="-336550">
              <a:buSzPts val="1700"/>
            </a:pPr>
            <a:r>
              <a:rPr lang="en-US" sz="1700" dirty="0"/>
              <a:t>feeling: 0</a:t>
            </a:r>
          </a:p>
          <a:p>
            <a:pPr indent="-336550">
              <a:buSzPts val="1700"/>
            </a:pPr>
            <a:r>
              <a:rPr lang="en-US" sz="1700" dirty="0"/>
              <a:t>victimizing: 1</a:t>
            </a:r>
          </a:p>
          <a:p>
            <a:pPr indent="-336550">
              <a:buSzPts val="1700"/>
            </a:pPr>
            <a:r>
              <a:rPr lang="en-US" sz="1700" dirty="0"/>
              <a:t>drawing: 1</a:t>
            </a:r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" sz="1700" dirty="0"/>
          </a:p>
          <a:p>
            <a:pPr marL="120650" indent="0">
              <a:buSzPts val="1700"/>
              <a:buNone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indent="-336550">
              <a:buSzPts val="1700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indent="-336550">
              <a:buSzPts val="1700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426773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36883" y="575950"/>
            <a:ext cx="8384967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Methodology- </a:t>
            </a:r>
            <a:r>
              <a:rPr lang="en" sz="2000" dirty="0"/>
              <a:t>Co-occurrence between gerunds and verbs </a:t>
            </a:r>
            <a:br>
              <a:rPr lang="en" sz="4800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40364-4B9B-384D-30D4-705814676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" y="1211350"/>
            <a:ext cx="5606716" cy="3497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22EDDF-F699-7EA8-B848-C40FABD11108}"/>
              </a:ext>
            </a:extLst>
          </p:cNvPr>
          <p:cNvSpPr txBox="1"/>
          <p:nvPr/>
        </p:nvSpPr>
        <p:spPr>
          <a:xfrm>
            <a:off x="5630779" y="1804737"/>
            <a:ext cx="3224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Repeated verb Co-occurences~1400</a:t>
            </a:r>
          </a:p>
          <a:p>
            <a:r>
              <a:rPr lang="en-US" dirty="0"/>
              <a:t>Unique verb Co-occurences~950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verbs that appear more</a:t>
            </a:r>
          </a:p>
          <a:p>
            <a:r>
              <a:rPr lang="en-US" dirty="0"/>
              <a:t>frequently in the dataset should co-occur more with high impact Gerunds?</a:t>
            </a:r>
          </a:p>
        </p:txBody>
      </p:sp>
    </p:spTree>
    <p:extLst>
      <p:ext uri="{BB962C8B-B14F-4D97-AF65-F5344CB8AC3E}">
        <p14:creationId xmlns:p14="http://schemas.microsoft.com/office/powerpoint/2010/main" val="408777297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956</Words>
  <Application>Microsoft Macintosh PowerPoint</Application>
  <PresentationFormat>On-screen Show (16:9)</PresentationFormat>
  <Paragraphs>282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Lato</vt:lpstr>
      <vt:lpstr>Arial</vt:lpstr>
      <vt:lpstr>Raleway</vt:lpstr>
      <vt:lpstr>Swiss</vt:lpstr>
      <vt:lpstr>Data Science for Linguistics  Understanding the Role of Verbs in the Context of Gerunds.     </vt:lpstr>
      <vt:lpstr>Overview</vt:lpstr>
      <vt:lpstr>Data Description</vt:lpstr>
      <vt:lpstr>Data Description</vt:lpstr>
      <vt:lpstr>Data Description</vt:lpstr>
      <vt:lpstr>Data Description</vt:lpstr>
      <vt:lpstr>Methodology</vt:lpstr>
      <vt:lpstr>Methodology- Co-occurrence between gerunds and verbs </vt:lpstr>
      <vt:lpstr>Methodology- Co-occurrence between gerunds and verbs  </vt:lpstr>
      <vt:lpstr>Methodology- Co-occurrence between gerunds and verbs  </vt:lpstr>
      <vt:lpstr>Methodology- Co-occurrence between gerunds and verbs  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Linguistics  Understanding the Role of Verbs in the Context of Gerunds.     </dc:title>
  <cp:lastModifiedBy>Microsoft Office User</cp:lastModifiedBy>
  <cp:revision>2</cp:revision>
  <dcterms:modified xsi:type="dcterms:W3CDTF">2023-04-20T14:22:03Z</dcterms:modified>
</cp:coreProperties>
</file>